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18" r:id="rId5"/>
    <p:sldId id="319" r:id="rId6"/>
    <p:sldId id="317" r:id="rId7"/>
    <p:sldId id="313" r:id="rId8"/>
    <p:sldId id="314" r:id="rId9"/>
    <p:sldId id="323" r:id="rId10"/>
    <p:sldId id="280" r:id="rId11"/>
    <p:sldId id="321" r:id="rId12"/>
    <p:sldId id="320" r:id="rId13"/>
    <p:sldId id="294" r:id="rId14"/>
    <p:sldId id="316" r:id="rId15"/>
    <p:sldId id="322" r:id="rId16"/>
    <p:sldId id="295" r:id="rId17"/>
    <p:sldId id="287" r:id="rId18"/>
    <p:sldId id="325" r:id="rId19"/>
    <p:sldId id="324" r:id="rId20"/>
    <p:sldId id="303" r:id="rId21"/>
    <p:sldId id="293" r:id="rId22"/>
    <p:sldId id="312" r:id="rId23"/>
    <p:sldId id="308" r:id="rId24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78815" autoAdjust="0"/>
  </p:normalViewPr>
  <p:slideViewPr>
    <p:cSldViewPr>
      <p:cViewPr>
        <p:scale>
          <a:sx n="63" d="100"/>
          <a:sy n="63" d="100"/>
        </p:scale>
        <p:origin x="-15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92290A7C-0E0E-4DE4-9879-95AA0CDEA48E}" type="datetimeFigureOut">
              <a:rPr lang="et-EE" smtClean="0"/>
              <a:pPr/>
              <a:t>4.03.2016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23F1F07D-420C-477C-BC26-5D8501A58B3E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243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F80E492D-4BFB-41A7-BDBD-44CA801E3094}" type="datetimeFigureOut">
              <a:rPr lang="et-EE" smtClean="0"/>
              <a:pPr/>
              <a:t>4.03.2016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425" tIns="45213" rIns="90425" bIns="452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3F5C4255-DFD5-4A85-815C-A653916FCB9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59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50">
              <a:defRPr/>
            </a:pPr>
            <a:r>
              <a:rPr lang="fi-FI" b="1" dirty="0" smtClean="0"/>
              <a:t>Varivalimised ja Demokraatiapäev 2013 - "Osalus ja demokraatia„</a:t>
            </a:r>
          </a:p>
          <a:p>
            <a:r>
              <a:rPr lang="en-US" dirty="0" smtClean="0"/>
              <a:t>https://www.youtube.com/watch?v=hQHCHxgZkgo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9014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837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901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50">
              <a:defRPr/>
            </a:pPr>
            <a:r>
              <a:rPr lang="et-EE" dirty="0" smtClean="0"/>
              <a:t>Vegeteerimine vs tegemine. </a:t>
            </a:r>
            <a:r>
              <a:rPr lang="fi-FI" b="1" dirty="0" smtClean="0"/>
              <a:t>Mari-Liis Lill mugavustsoonist ja kodaniku rollidest</a:t>
            </a:r>
            <a:r>
              <a:rPr lang="et-EE" b="1" baseline="0" dirty="0" smtClean="0"/>
              <a:t> </a:t>
            </a:r>
            <a:r>
              <a:rPr lang="en-US" dirty="0" smtClean="0"/>
              <a:t>https://www.youtube.com/watch?v=OHy7iNIF4N4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837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928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295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..väga palju erinevaid organisatsioone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295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0317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50">
              <a:defRPr/>
            </a:pPr>
            <a:r>
              <a:rPr lang="et-EE" dirty="0" smtClean="0"/>
              <a:t>Norman Salumäe: </a:t>
            </a:r>
            <a:r>
              <a:rPr lang="en-US" dirty="0" smtClean="0"/>
              <a:t>https://www.youtube.com/watch?v=L4Va2xXRaJQ</a:t>
            </a:r>
            <a:r>
              <a:rPr lang="et-EE" dirty="0" smtClean="0"/>
              <a:t> </a:t>
            </a:r>
            <a:endParaRPr lang="en-US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6010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02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Mis on ENL: https://vimeo.com/145711862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111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496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2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BF2A-9C3D-4A81-80D9-A9101BF138D3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35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4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086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086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aseline="0" dirty="0" smtClean="0"/>
              <a:t>Seejärel Noored ja igapäevaelu aktivism: http://novaator.err.ee/v/uhe_minuti_loeng/2d79785a-f00b-4035-95b1-fcd4860720f1/uhe-minuti-loeng-noored-ja-igapaevaelu-aktivism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086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901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Marten Kuningas üksikisiku</a:t>
            </a:r>
            <a:r>
              <a:rPr lang="et-EE" baseline="0" dirty="0" smtClean="0"/>
              <a:t> vastutusest ja hoolimisest. </a:t>
            </a:r>
            <a:r>
              <a:rPr lang="en-US" dirty="0" smtClean="0"/>
              <a:t>https://www.youtube.com/watch?v=m8iJK2Zih4s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C4255-DFD5-4A85-815C-A653916FCB95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90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207A-0F40-4D36-8856-EE7C94CF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0443-1A56-4DC9-AE81-8A4E483A4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87F9-BD63-419F-BDCE-0CF09D2F1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207A-0F40-4D36-8856-EE7C94CFC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4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F888-BC73-46B1-ABC2-ED7C4C3DD6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1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533B-4824-4A30-AA1C-D857248B6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7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3FA2-34CD-4AC5-B0A2-5C1BFB0FDB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9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0DDF6-4AD9-4196-9772-92F1914FA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2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16CE-92A3-4C44-AE8D-0B4A50A925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5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4F73-75C1-46C5-9811-B63F9A9B2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5C53-2AAE-42ED-86E1-7EDB1D33C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F888-BC73-46B1-ABC2-ED7C4C3DD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A3AF-B714-4FC0-9069-E26B07048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68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0443-1A56-4DC9-AE81-8A4E483A4F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87F9-BD63-419F-BDCE-0CF09D2F1E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5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533B-4824-4A30-AA1C-D857248B6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3FA2-34CD-4AC5-B0A2-5C1BFB0F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0DDF6-4AD9-4196-9772-92F1914F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16CE-92A3-4C44-AE8D-0B4A50A9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4F73-75C1-46C5-9811-B63F9A9B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5C53-2AAE-42ED-86E1-7EDB1D33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A3AF-B714-4FC0-9069-E26B07048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EFB85E-BEAD-41B8-99EC-9C16E1B1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EFB85E-BEAD-41B8-99EC-9C16E1B198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m8iJK2Zih4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hQHCHxgZkg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OHy7iNIF4N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L4Va2xXRaJ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14571186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nl.ee/" TargetMode="External"/><Relationship Id="rId4" Type="http://schemas.openxmlformats.org/officeDocument/2006/relationships/hyperlink" Target="http://noortekogud.e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uldar@enl.e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vaator.err.ee/v/uhe_minuti_loeng/2d79785a-f00b-4035-95b1-fcd4860720f1/uhe-minuti-loeng-noored-ja-igapaevaelu-aktivis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(1)</a:t>
            </a:r>
            <a:endParaRPr lang="et-EE" dirty="0"/>
          </a:p>
        </p:txBody>
      </p:sp>
      <p:pic>
        <p:nvPicPr>
          <p:cNvPr id="4" name="Content Placeholder 3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2" y="1700808"/>
            <a:ext cx="8884150" cy="4988793"/>
          </a:xfrm>
        </p:spPr>
      </p:pic>
    </p:spTree>
    <p:extLst>
      <p:ext uri="{BB962C8B-B14F-4D97-AF65-F5344CB8AC3E}">
        <p14:creationId xmlns:p14="http://schemas.microsoft.com/office/powerpoint/2010/main" val="37083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(2)</a:t>
            </a:r>
            <a:endParaRPr lang="et-EE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1988840"/>
            <a:ext cx="6563072" cy="4525963"/>
          </a:xfrm>
        </p:spPr>
        <p:txBody>
          <a:bodyPr/>
          <a:lstStyle/>
          <a:p>
            <a:pPr>
              <a:buNone/>
            </a:pPr>
            <a:r>
              <a:rPr lang="et-EE" sz="4000" dirty="0">
                <a:cs typeface="Tahoma"/>
              </a:rPr>
              <a:t>Noorte osalus on see, kui noorte inimeste </a:t>
            </a:r>
            <a:r>
              <a:rPr lang="et-EE" sz="4000" b="1" dirty="0">
                <a:cs typeface="Tahoma"/>
              </a:rPr>
              <a:t>hääl on ühiskonnas kuulda</a:t>
            </a:r>
            <a:r>
              <a:rPr lang="et-EE" sz="4000" dirty="0">
                <a:cs typeface="Tahoma"/>
              </a:rPr>
              <a:t> ja sellega </a:t>
            </a:r>
            <a:r>
              <a:rPr lang="et-EE" sz="4000" u="sng" dirty="0">
                <a:cs typeface="Tahoma"/>
                <a:hlinkClick r:id="rId4"/>
              </a:rPr>
              <a:t>arvestatakse</a:t>
            </a:r>
            <a:r>
              <a:rPr lang="et-EE" sz="4000" dirty="0">
                <a:cs typeface="Tahoma"/>
              </a:rPr>
              <a:t>.</a:t>
            </a:r>
          </a:p>
          <a:p>
            <a:pPr>
              <a:buNone/>
            </a:pPr>
            <a:endParaRPr lang="et-EE" sz="2400" dirty="0" smtClean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87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(3)</a:t>
            </a:r>
            <a:endParaRPr lang="et-EE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134174" y="1916832"/>
            <a:ext cx="6563072" cy="4525963"/>
          </a:xfrm>
        </p:spPr>
        <p:txBody>
          <a:bodyPr/>
          <a:lstStyle/>
          <a:p>
            <a:pPr>
              <a:buNone/>
            </a:pPr>
            <a:endParaRPr lang="et-EE" sz="2400" dirty="0" smtClean="0">
              <a:cs typeface="Tahoma"/>
            </a:endParaRPr>
          </a:p>
          <a:p>
            <a:pPr>
              <a:buNone/>
            </a:pPr>
            <a:r>
              <a:rPr lang="et-EE" sz="4000" dirty="0" smtClean="0">
                <a:cs typeface="Tahoma"/>
              </a:rPr>
              <a:t>Osalus on see, kui lood enda ja teiste tulevikku, olles aktiivne seal, kus määratakse ära uue </a:t>
            </a:r>
            <a:r>
              <a:rPr lang="et-EE" sz="4000" b="1" dirty="0" smtClean="0">
                <a:cs typeface="Tahoma"/>
              </a:rPr>
              <a:t>sünd</a:t>
            </a:r>
            <a:r>
              <a:rPr lang="et-EE" sz="4000" dirty="0" smtClean="0">
                <a:cs typeface="Tahoma"/>
              </a:rPr>
              <a:t> ja vana </a:t>
            </a:r>
            <a:r>
              <a:rPr lang="et-EE" sz="4000" b="1" dirty="0" smtClean="0">
                <a:cs typeface="Tahoma"/>
              </a:rPr>
              <a:t>parandamine</a:t>
            </a:r>
            <a:r>
              <a:rPr lang="et-EE" sz="4000" dirty="0" smtClean="0"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4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(3)</a:t>
            </a:r>
            <a:endParaRPr lang="et-E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2060848"/>
            <a:ext cx="7000317" cy="4666878"/>
          </a:xfrm>
        </p:spPr>
      </p:pic>
    </p:spTree>
    <p:extLst>
      <p:ext uri="{BB962C8B-B14F-4D97-AF65-F5344CB8AC3E}">
        <p14:creationId xmlns:p14="http://schemas.microsoft.com/office/powerpoint/2010/main" val="10402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(4)</a:t>
            </a:r>
            <a:endParaRPr lang="et-EE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134174" y="1916832"/>
            <a:ext cx="6563072" cy="4525963"/>
          </a:xfrm>
        </p:spPr>
        <p:txBody>
          <a:bodyPr/>
          <a:lstStyle/>
          <a:p>
            <a:pPr>
              <a:buNone/>
            </a:pPr>
            <a:endParaRPr lang="et-EE" sz="2400" dirty="0" smtClean="0">
              <a:cs typeface="Tahoma"/>
            </a:endParaRPr>
          </a:p>
          <a:p>
            <a:pPr>
              <a:buNone/>
            </a:pPr>
            <a:r>
              <a:rPr lang="et-EE" sz="4000" dirty="0">
                <a:cs typeface="Tahoma"/>
              </a:rPr>
              <a:t>Osalus on </a:t>
            </a:r>
            <a:r>
              <a:rPr lang="et-EE" sz="4000" b="1" dirty="0">
                <a:cs typeface="Tahoma"/>
              </a:rPr>
              <a:t>lihtsalt olemise </a:t>
            </a:r>
            <a:r>
              <a:rPr lang="et-EE" sz="4000" dirty="0">
                <a:cs typeface="Tahoma"/>
              </a:rPr>
              <a:t>vastand: sa mitte ei uju vooluga kaasa, vaid </a:t>
            </a:r>
            <a:r>
              <a:rPr lang="et-EE" sz="4000" b="1" dirty="0">
                <a:cs typeface="Tahoma"/>
              </a:rPr>
              <a:t>ujud selles suunas, kuhu ise tahad</a:t>
            </a:r>
            <a:r>
              <a:rPr lang="et-EE" sz="4000" dirty="0">
                <a:cs typeface="Tahoma"/>
              </a:rPr>
              <a:t> ja tõmbad kaasa ka </a:t>
            </a:r>
            <a:r>
              <a:rPr lang="et-EE" sz="4000" dirty="0">
                <a:cs typeface="Tahoma"/>
                <a:hlinkClick r:id="rId4"/>
              </a:rPr>
              <a:t>teised</a:t>
            </a:r>
            <a:r>
              <a:rPr lang="et-EE" sz="4000" dirty="0"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7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(5)</a:t>
            </a:r>
            <a:endParaRPr lang="et-EE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>
              <a:buNone/>
            </a:pPr>
            <a:endParaRPr lang="et-EE" sz="2400" b="1" dirty="0" smtClean="0">
              <a:latin typeface="+mj-lt"/>
              <a:cs typeface="Tahoma"/>
            </a:endParaRPr>
          </a:p>
          <a:p>
            <a:pPr>
              <a:buNone/>
            </a:pPr>
            <a:endParaRPr lang="et-EE" sz="2400" b="1" dirty="0">
              <a:latin typeface="+mj-lt"/>
              <a:cs typeface="Tahoma"/>
            </a:endParaRPr>
          </a:p>
          <a:p>
            <a:pPr>
              <a:buNone/>
            </a:pPr>
            <a:r>
              <a:rPr lang="et-EE" sz="5400" dirty="0" smtClean="0">
                <a:cs typeface="Tahoma"/>
              </a:rPr>
              <a:t>Ole ise see muutus, mida tahad maailmas näha.  </a:t>
            </a:r>
            <a:br>
              <a:rPr lang="et-EE" sz="5400" dirty="0" smtClean="0">
                <a:cs typeface="Tahoma"/>
              </a:rPr>
            </a:br>
            <a:r>
              <a:rPr lang="et-EE" dirty="0" smtClean="0">
                <a:cs typeface="Tahoma"/>
              </a:rPr>
              <a:t>– Mahatma Ghandi</a:t>
            </a:r>
            <a:endParaRPr lang="pl-PL" dirty="0" smtClean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59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Millised võimalused </a:t>
            </a:r>
            <a:br>
              <a:rPr lang="et-EE" dirty="0" smtClean="0"/>
            </a:br>
            <a:r>
              <a:rPr lang="et-EE" dirty="0" smtClean="0"/>
              <a:t>selleks on?</a:t>
            </a:r>
            <a:endParaRPr lang="et-E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3768" y="1844824"/>
            <a:ext cx="6203032" cy="4525963"/>
          </a:xfrm>
        </p:spPr>
        <p:txBody>
          <a:bodyPr/>
          <a:lstStyle/>
          <a:p>
            <a:r>
              <a:rPr lang="et-EE" sz="2800" dirty="0"/>
              <a:t>Arvamuse </a:t>
            </a:r>
            <a:r>
              <a:rPr lang="et-EE" sz="2800" dirty="0" smtClean="0"/>
              <a:t>avaldamine</a:t>
            </a:r>
          </a:p>
          <a:p>
            <a:r>
              <a:rPr lang="et-EE" sz="2800" dirty="0"/>
              <a:t>Projektides </a:t>
            </a:r>
            <a:r>
              <a:rPr lang="et-EE" sz="2800" dirty="0" smtClean="0"/>
              <a:t>osalemine</a:t>
            </a:r>
          </a:p>
          <a:p>
            <a:r>
              <a:rPr lang="et-EE" sz="2800" dirty="0" smtClean="0"/>
              <a:t>Õpilasesindus </a:t>
            </a:r>
          </a:p>
          <a:p>
            <a:r>
              <a:rPr lang="et-EE" sz="2800" dirty="0" smtClean="0"/>
              <a:t>Noortevolikogu </a:t>
            </a:r>
          </a:p>
          <a:p>
            <a:r>
              <a:rPr lang="et-EE" sz="2800" dirty="0" smtClean="0"/>
              <a:t>Noortekogu </a:t>
            </a:r>
          </a:p>
          <a:p>
            <a:r>
              <a:rPr lang="et-EE" sz="2800" dirty="0" smtClean="0"/>
              <a:t>Noorteparlament</a:t>
            </a:r>
          </a:p>
          <a:p>
            <a:r>
              <a:rPr lang="et-EE" sz="2800" dirty="0" smtClean="0"/>
              <a:t>Noorteorganisatsioonid (TEN, EÕEL)</a:t>
            </a:r>
          </a:p>
          <a:p>
            <a:r>
              <a:rPr lang="et-EE" sz="2800" dirty="0"/>
              <a:t>V</a:t>
            </a:r>
            <a:r>
              <a:rPr lang="et-EE" sz="2800" dirty="0" smtClean="0"/>
              <a:t>alimised</a:t>
            </a:r>
          </a:p>
        </p:txBody>
      </p:sp>
    </p:spTree>
    <p:extLst>
      <p:ext uri="{BB962C8B-B14F-4D97-AF65-F5344CB8AC3E}">
        <p14:creationId xmlns:p14="http://schemas.microsoft.com/office/powerpoint/2010/main" val="27029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Millised võimalused </a:t>
            </a:r>
            <a:br>
              <a:rPr lang="et-EE" dirty="0" smtClean="0"/>
            </a:br>
            <a:r>
              <a:rPr lang="et-EE" dirty="0" smtClean="0"/>
              <a:t>selleks on?</a:t>
            </a:r>
            <a:endParaRPr lang="et-E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3768" y="1628800"/>
            <a:ext cx="6203032" cy="51125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t-EE" altLang="et-EE" sz="1800" dirty="0"/>
              <a:t>Vaba aja 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Noorsooorganisatsioonid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Kultuuriorganisatsioonid 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Spordiklubid </a:t>
            </a:r>
          </a:p>
          <a:p>
            <a:pPr>
              <a:lnSpc>
                <a:spcPct val="80000"/>
              </a:lnSpc>
            </a:pPr>
            <a:r>
              <a:rPr lang="et-EE" altLang="et-EE" sz="1800" dirty="0"/>
              <a:t>Erakonnad 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Erakonnad 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Erakondade noorteorganisatsioonid</a:t>
            </a:r>
          </a:p>
          <a:p>
            <a:pPr>
              <a:lnSpc>
                <a:spcPct val="80000"/>
              </a:lnSpc>
            </a:pPr>
            <a:r>
              <a:rPr lang="et-EE" altLang="et-EE" sz="1800" dirty="0"/>
              <a:t>Kodanikuaktiivsuse 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Keskkonnakaitseorganisatsioonid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Loomade õiguste, lemmikloomade 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Rahuorganisatsioonid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Inimõiguste 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Immigrantide 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Naisorganisatsioonid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Globaliseerumisvastaste organisatsioonid</a:t>
            </a:r>
          </a:p>
          <a:p>
            <a:pPr>
              <a:lnSpc>
                <a:spcPct val="80000"/>
              </a:lnSpc>
            </a:pPr>
            <a:r>
              <a:rPr lang="et-EE" altLang="et-EE" sz="1800" dirty="0"/>
              <a:t>Ametialased 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Erialaorganisatsioonid</a:t>
            </a:r>
          </a:p>
          <a:p>
            <a:pPr lvl="1">
              <a:lnSpc>
                <a:spcPct val="80000"/>
              </a:lnSpc>
            </a:pPr>
            <a:r>
              <a:rPr lang="et-EE" altLang="et-EE" sz="1800" dirty="0"/>
              <a:t>Ametiühingud</a:t>
            </a:r>
          </a:p>
        </p:txBody>
      </p:sp>
    </p:spTree>
    <p:extLst>
      <p:ext uri="{BB962C8B-B14F-4D97-AF65-F5344CB8AC3E}">
        <p14:creationId xmlns:p14="http://schemas.microsoft.com/office/powerpoint/2010/main" val="3039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Millised võimalused, millisel tasandil?</a:t>
            </a:r>
            <a:endParaRPr lang="et-E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2204864"/>
            <a:ext cx="6563072" cy="4525963"/>
          </a:xfrm>
        </p:spPr>
        <p:txBody>
          <a:bodyPr/>
          <a:lstStyle/>
          <a:p>
            <a:r>
              <a:rPr lang="et-EE" sz="2400" dirty="0" smtClean="0"/>
              <a:t>Koolis -&gt; õpilasesindus</a:t>
            </a:r>
          </a:p>
          <a:p>
            <a:r>
              <a:rPr lang="et-EE" sz="2400" dirty="0" smtClean="0"/>
              <a:t>Kohalikus omavalitsuses -&gt; noortevolikogu</a:t>
            </a:r>
          </a:p>
          <a:p>
            <a:r>
              <a:rPr lang="et-EE" sz="2400" dirty="0" smtClean="0"/>
              <a:t>Maakonnas -&gt; </a:t>
            </a:r>
            <a:r>
              <a:rPr lang="et-EE" sz="2400" dirty="0" err="1" smtClean="0"/>
              <a:t>noortekogu</a:t>
            </a:r>
            <a:endParaRPr lang="et-EE" sz="2400" dirty="0" smtClean="0"/>
          </a:p>
          <a:p>
            <a:r>
              <a:rPr lang="et-EE" sz="2400" dirty="0" smtClean="0"/>
              <a:t>Riigis-&gt; noorteparlament, üleriiklikud noorteorganisatsioonid</a:t>
            </a:r>
          </a:p>
        </p:txBody>
      </p:sp>
    </p:spTree>
    <p:extLst>
      <p:ext uri="{BB962C8B-B14F-4D97-AF65-F5344CB8AC3E}">
        <p14:creationId xmlns:p14="http://schemas.microsoft.com/office/powerpoint/2010/main" val="17389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/>
          <a:lstStyle/>
          <a:p>
            <a:r>
              <a:rPr lang="et-EE" dirty="0" smtClean="0"/>
              <a:t>Kui palju osaled ühiskonnas Sina?</a:t>
            </a:r>
            <a:endParaRPr lang="et-EE" dirty="0"/>
          </a:p>
        </p:txBody>
      </p:sp>
      <p:sp>
        <p:nvSpPr>
          <p:cNvPr id="3" name="Smiley Face 2">
            <a:hlinkClick r:id="rId4"/>
          </p:cNvPr>
          <p:cNvSpPr/>
          <p:nvPr/>
        </p:nvSpPr>
        <p:spPr>
          <a:xfrm>
            <a:off x="7884368" y="5874568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34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988840"/>
            <a:ext cx="5760640" cy="4033564"/>
          </a:xfrm>
        </p:spPr>
        <p:txBody>
          <a:bodyPr/>
          <a:lstStyle/>
          <a:p>
            <a:pPr eaLnBrk="1" hangingPunct="1"/>
            <a:endParaRPr lang="en-US" dirty="0" smtClean="0">
              <a:latin typeface="Tahoma" charset="0"/>
              <a:cs typeface="Tahoma" charset="0"/>
            </a:endParaRPr>
          </a:p>
          <a:p>
            <a:pPr eaLnBrk="1" hangingPunct="1"/>
            <a:r>
              <a:rPr lang="et-EE" sz="6000" dirty="0" smtClean="0">
                <a:latin typeface="Tahoma" charset="0"/>
                <a:cs typeface="Tahoma" charset="0"/>
              </a:rPr>
              <a:t>Noorte aktiivsus ühiskonnas</a:t>
            </a:r>
            <a:endParaRPr lang="en-US" sz="6000" dirty="0" smtClean="0">
              <a:latin typeface="Tahoma" charset="0"/>
              <a:cs typeface="Tahoma" charset="0"/>
            </a:endParaRPr>
          </a:p>
          <a:p>
            <a:pPr eaLnBrk="1" hangingPunct="1"/>
            <a:r>
              <a:rPr lang="et-EE" sz="1200" dirty="0" smtClean="0">
                <a:latin typeface="Tahoma" charset="0"/>
                <a:cs typeface="Tahoma" charset="0"/>
              </a:rPr>
              <a:t> </a:t>
            </a:r>
            <a:r>
              <a:rPr lang="en-US" dirty="0" smtClean="0">
                <a:latin typeface="Tahoma" charset="0"/>
                <a:cs typeface="Tahoma" charset="0"/>
              </a:rPr>
              <a:t/>
            </a:r>
            <a:br>
              <a:rPr lang="en-US" dirty="0" smtClean="0">
                <a:latin typeface="Tahoma" charset="0"/>
                <a:cs typeface="Tahoma" charset="0"/>
              </a:rPr>
            </a:br>
            <a:r>
              <a:rPr lang="et-EE" sz="4000" dirty="0" smtClean="0">
                <a:latin typeface="Tahoma" charset="0"/>
                <a:cs typeface="Tahoma" charset="0"/>
              </a:rPr>
              <a:t>Kristjan Tedremaa</a:t>
            </a:r>
          </a:p>
          <a:p>
            <a:pPr eaLnBrk="1" hangingPunct="1"/>
            <a:r>
              <a:rPr lang="et-EE" sz="2400" dirty="0" smtClean="0">
                <a:latin typeface="Tahoma" charset="0"/>
                <a:cs typeface="Tahoma" charset="0"/>
              </a:rPr>
              <a:t>Juhatuse aseesimees</a:t>
            </a:r>
          </a:p>
          <a:p>
            <a:pPr eaLnBrk="1" hangingPunct="1"/>
            <a:r>
              <a:rPr lang="et-EE" sz="2400" dirty="0" smtClean="0">
                <a:latin typeface="Tahoma" charset="0"/>
                <a:cs typeface="Tahoma" charset="0"/>
                <a:hlinkClick r:id="rId4"/>
              </a:rPr>
              <a:t>Eesti Noorteühenduste Liit</a:t>
            </a:r>
            <a:endParaRPr lang="et-EE" sz="1600" dirty="0" smtClean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91681"/>
            <a:ext cx="8229600" cy="1143000"/>
          </a:xfrm>
        </p:spPr>
        <p:txBody>
          <a:bodyPr/>
          <a:lstStyle/>
          <a:p>
            <a:r>
              <a:rPr lang="et-EE" sz="8000" dirty="0" smtClean="0"/>
              <a:t>Vote @ 16</a:t>
            </a:r>
            <a:endParaRPr lang="et-EE" sz="8000" dirty="0"/>
          </a:p>
        </p:txBody>
      </p:sp>
    </p:spTree>
    <p:extLst>
      <p:ext uri="{BB962C8B-B14F-4D97-AF65-F5344CB8AC3E}">
        <p14:creationId xmlns:p14="http://schemas.microsoft.com/office/powerpoint/2010/main" val="32052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Kasulikke lehti: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r>
              <a:rPr lang="en-US" dirty="0">
                <a:hlinkClick r:id="rId4"/>
              </a:rPr>
              <a:t>http://noortekogud.ee</a:t>
            </a:r>
            <a:r>
              <a:rPr lang="en-US" dirty="0" smtClean="0">
                <a:hlinkClick r:id="rId4"/>
              </a:rPr>
              <a:t>/</a:t>
            </a:r>
            <a:endParaRPr lang="et-EE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www.enl.ee/</a:t>
            </a:r>
            <a:r>
              <a:rPr lang="et-E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1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Küsimuste puhul: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Kristjan Tedremaa</a:t>
            </a:r>
          </a:p>
          <a:p>
            <a:pPr marL="0" indent="0">
              <a:buNone/>
            </a:pPr>
            <a:r>
              <a:rPr lang="et-EE" dirty="0" smtClean="0">
                <a:hlinkClick r:id="rId4"/>
              </a:rPr>
              <a:t>kristjan@enl.ee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4526462" y="5013176"/>
            <a:ext cx="4617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4800" dirty="0"/>
              <a:t>Aitäh kuulamast!</a:t>
            </a:r>
          </a:p>
        </p:txBody>
      </p:sp>
    </p:spTree>
    <p:extLst>
      <p:ext uri="{BB962C8B-B14F-4D97-AF65-F5344CB8AC3E}">
        <p14:creationId xmlns:p14="http://schemas.microsoft.com/office/powerpoint/2010/main" val="35552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l.ee/UserFiles/Image/Organizations/220x220_pers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1656184" cy="955492"/>
          </a:xfrm>
          <a:prstGeom prst="rect">
            <a:avLst/>
          </a:prstGeom>
          <a:noFill/>
        </p:spPr>
      </p:pic>
      <p:pic>
        <p:nvPicPr>
          <p:cNvPr id="1028" name="Picture 4" descr="http://www.tudengimess.eu/wp-content/uploads/2014/02/aies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771799" cy="622081"/>
          </a:xfrm>
          <a:prstGeom prst="rect">
            <a:avLst/>
          </a:prstGeom>
          <a:noFill/>
        </p:spPr>
      </p:pic>
      <p:pic>
        <p:nvPicPr>
          <p:cNvPr id="1030" name="Picture 6" descr="http://www.enl.ee/UserFiles/Image/Organizations/220x220_person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836712"/>
            <a:ext cx="1914525" cy="1152526"/>
          </a:xfrm>
          <a:prstGeom prst="rect">
            <a:avLst/>
          </a:prstGeom>
          <a:noFill/>
        </p:spPr>
      </p:pic>
      <p:pic>
        <p:nvPicPr>
          <p:cNvPr id="1036" name="Picture 12" descr="http://www.enl.ee/UserFiles/Image/Organizations/220x220_person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2656"/>
            <a:ext cx="1512168" cy="1158257"/>
          </a:xfrm>
          <a:prstGeom prst="rect">
            <a:avLst/>
          </a:prstGeom>
          <a:noFill/>
        </p:spPr>
      </p:pic>
      <p:pic>
        <p:nvPicPr>
          <p:cNvPr id="1038" name="Picture 14" descr="http://www.enl.ee/UserFiles/Image/Organizations/220x220_person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132856"/>
            <a:ext cx="1584176" cy="1375353"/>
          </a:xfrm>
          <a:prstGeom prst="rect">
            <a:avLst/>
          </a:prstGeom>
          <a:noFill/>
        </p:spPr>
      </p:pic>
      <p:pic>
        <p:nvPicPr>
          <p:cNvPr id="1040" name="Picture 16" descr="http://www.enl.ee/UserFiles/Image/Organizations/220x220_person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96752"/>
            <a:ext cx="1728192" cy="2452919"/>
          </a:xfrm>
          <a:prstGeom prst="rect">
            <a:avLst/>
          </a:prstGeom>
          <a:noFill/>
        </p:spPr>
      </p:pic>
      <p:pic>
        <p:nvPicPr>
          <p:cNvPr id="1042" name="Picture 18" descr="http://www.enl.ee/UserFiles/Image/Organizations/220x220_person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861048"/>
            <a:ext cx="1502671" cy="648072"/>
          </a:xfrm>
          <a:prstGeom prst="rect">
            <a:avLst/>
          </a:prstGeom>
          <a:noFill/>
        </p:spPr>
      </p:pic>
      <p:pic>
        <p:nvPicPr>
          <p:cNvPr id="1044" name="Picture 20" descr="http://www.enl.ee/UserFiles/Image/Organizations/220x220_person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661248"/>
            <a:ext cx="1676400" cy="971551"/>
          </a:xfrm>
          <a:prstGeom prst="rect">
            <a:avLst/>
          </a:prstGeom>
          <a:noFill/>
        </p:spPr>
      </p:pic>
      <p:pic>
        <p:nvPicPr>
          <p:cNvPr id="1046" name="Picture 22" descr="http://www.enl.ee/UserFiles/Image/Organizations/220x220_person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2586642"/>
            <a:ext cx="1656184" cy="1562438"/>
          </a:xfrm>
          <a:prstGeom prst="rect">
            <a:avLst/>
          </a:prstGeom>
          <a:noFill/>
        </p:spPr>
      </p:pic>
      <p:pic>
        <p:nvPicPr>
          <p:cNvPr id="1048" name="Picture 24" descr="http://www.enl.ee/UserFiles/Image/Organizations/220x220_person1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356992"/>
            <a:ext cx="1698498" cy="792088"/>
          </a:xfrm>
          <a:prstGeom prst="rect">
            <a:avLst/>
          </a:prstGeom>
          <a:noFill/>
        </p:spPr>
      </p:pic>
      <p:pic>
        <p:nvPicPr>
          <p:cNvPr id="1050" name="Picture 26" descr="http://www.enl.ee/UserFiles/Image/Organizations/220x220_person2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3861048"/>
            <a:ext cx="2095500" cy="523875"/>
          </a:xfrm>
          <a:prstGeom prst="rect">
            <a:avLst/>
          </a:prstGeom>
          <a:noFill/>
        </p:spPr>
      </p:pic>
      <p:pic>
        <p:nvPicPr>
          <p:cNvPr id="1052" name="Picture 28" descr="http://www.enl.ee/UserFiles/Image/Organizations/220x220_person2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5301208"/>
            <a:ext cx="1524000" cy="885825"/>
          </a:xfrm>
          <a:prstGeom prst="rect">
            <a:avLst/>
          </a:prstGeom>
          <a:noFill/>
        </p:spPr>
      </p:pic>
      <p:pic>
        <p:nvPicPr>
          <p:cNvPr id="1054" name="Picture 30" descr="http://www.enl.ee/UserFiles/Image/Organizations/220x220_person2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0"/>
            <a:ext cx="2611852" cy="1412776"/>
          </a:xfrm>
          <a:prstGeom prst="rect">
            <a:avLst/>
          </a:prstGeom>
          <a:noFill/>
        </p:spPr>
      </p:pic>
      <p:pic>
        <p:nvPicPr>
          <p:cNvPr id="1056" name="Picture 32" descr="http://www.enl.ee/UserFiles/Image/Organizations/220x220_person2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720" y="5829299"/>
            <a:ext cx="1628775" cy="1028701"/>
          </a:xfrm>
          <a:prstGeom prst="rect">
            <a:avLst/>
          </a:prstGeom>
          <a:noFill/>
        </p:spPr>
      </p:pic>
      <p:pic>
        <p:nvPicPr>
          <p:cNvPr id="1058" name="Picture 34" descr="http://www.enl.ee/UserFiles/Image/Organizations/220x220_person3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48500" y="6057900"/>
            <a:ext cx="2095500" cy="800100"/>
          </a:xfrm>
          <a:prstGeom prst="rect">
            <a:avLst/>
          </a:prstGeom>
          <a:noFill/>
        </p:spPr>
      </p:pic>
      <p:pic>
        <p:nvPicPr>
          <p:cNvPr id="1062" name="Picture 38" descr="http://www.enl.ee/UserFiles/Image/Organizations/220x220_person3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12360" y="4437112"/>
            <a:ext cx="1331640" cy="802100"/>
          </a:xfrm>
          <a:prstGeom prst="rect">
            <a:avLst/>
          </a:prstGeom>
          <a:noFill/>
        </p:spPr>
      </p:pic>
      <p:pic>
        <p:nvPicPr>
          <p:cNvPr id="1064" name="Picture 40" descr="http://www.enl.ee/UserFiles/Image/Organizations/220x220_person3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4008" y="4293096"/>
            <a:ext cx="2232248" cy="880323"/>
          </a:xfrm>
          <a:prstGeom prst="rect">
            <a:avLst/>
          </a:prstGeom>
          <a:noFill/>
        </p:spPr>
      </p:pic>
      <p:pic>
        <p:nvPicPr>
          <p:cNvPr id="1066" name="Picture 42" descr="http://www.enl.ee/UserFiles/Image/Organizations/220x220_person3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35896" y="5733256"/>
            <a:ext cx="1590717" cy="901824"/>
          </a:xfrm>
          <a:prstGeom prst="rect">
            <a:avLst/>
          </a:prstGeom>
          <a:noFill/>
        </p:spPr>
      </p:pic>
      <p:pic>
        <p:nvPicPr>
          <p:cNvPr id="1068" name="Picture 44" descr="http://www.enl.ee/UserFiles/Image/Organizations/220x220_person4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76056" y="1484784"/>
            <a:ext cx="2000250" cy="676276"/>
          </a:xfrm>
          <a:prstGeom prst="rect">
            <a:avLst/>
          </a:prstGeom>
          <a:noFill/>
        </p:spPr>
      </p:pic>
      <p:pic>
        <p:nvPicPr>
          <p:cNvPr id="1070" name="Picture 46" descr="http://www.enl.ee/UserFiles/Image/Organizations/220x220_person40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23728" y="1772816"/>
            <a:ext cx="2592288" cy="1084048"/>
          </a:xfrm>
          <a:prstGeom prst="rect">
            <a:avLst/>
          </a:prstGeom>
          <a:noFill/>
        </p:spPr>
      </p:pic>
      <p:pic>
        <p:nvPicPr>
          <p:cNvPr id="1072" name="Picture 48" descr="http://www.enl.ee/UserFiles/Image/Organizations/220x220_person43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62800" y="1988840"/>
            <a:ext cx="1981200" cy="952500"/>
          </a:xfrm>
          <a:prstGeom prst="rect">
            <a:avLst/>
          </a:prstGeom>
          <a:noFill/>
        </p:spPr>
      </p:pic>
      <p:pic>
        <p:nvPicPr>
          <p:cNvPr id="1074" name="Picture 50" descr="http://www.enl.ee/UserFiles/Image/Organizations/220x220_person48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264" y="2996952"/>
            <a:ext cx="1943100" cy="952500"/>
          </a:xfrm>
          <a:prstGeom prst="rect">
            <a:avLst/>
          </a:prstGeom>
          <a:noFill/>
        </p:spPr>
      </p:pic>
      <p:pic>
        <p:nvPicPr>
          <p:cNvPr id="1076" name="Picture 52" descr="http://www.enl.ee/UserFiles/Image/Organizations/220x220_person50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27784" y="4437112"/>
            <a:ext cx="2095500" cy="1304926"/>
          </a:xfrm>
          <a:prstGeom prst="rect">
            <a:avLst/>
          </a:prstGeom>
          <a:noFill/>
        </p:spPr>
      </p:pic>
      <p:pic>
        <p:nvPicPr>
          <p:cNvPr id="1078" name="Picture 54" descr="http://www.enl.ee/UserFiles/Image/Organizations/220x220_person69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91680" y="0"/>
            <a:ext cx="1728192" cy="1728193"/>
          </a:xfrm>
          <a:prstGeom prst="rect">
            <a:avLst/>
          </a:prstGeom>
          <a:noFill/>
        </p:spPr>
      </p:pic>
      <p:pic>
        <p:nvPicPr>
          <p:cNvPr id="1080" name="Picture 56" descr="http://www.enl.ee/UserFiles/Image/Organizations/220x220_person63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79512" y="4365104"/>
            <a:ext cx="1971675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7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nl.ee/UserFiles/Image/Organizations/220x220_person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65" y="4668386"/>
            <a:ext cx="2443735" cy="1563992"/>
          </a:xfrm>
          <a:prstGeom prst="rect">
            <a:avLst/>
          </a:prstGeom>
          <a:noFill/>
        </p:spPr>
      </p:pic>
      <p:pic>
        <p:nvPicPr>
          <p:cNvPr id="28676" name="Picture 4" descr="http://www.enl.ee/UserFiles/Image/Organizations/220x220_person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92696"/>
            <a:ext cx="2152789" cy="1224136"/>
          </a:xfrm>
          <a:prstGeom prst="rect">
            <a:avLst/>
          </a:prstGeom>
          <a:noFill/>
        </p:spPr>
      </p:pic>
      <p:pic>
        <p:nvPicPr>
          <p:cNvPr id="28678" name="Picture 6" descr="http://www.enl.ee/UserFiles/Image/Organizations/220x220_person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41820"/>
            <a:ext cx="1765548" cy="1223273"/>
          </a:xfrm>
          <a:prstGeom prst="rect">
            <a:avLst/>
          </a:prstGeom>
          <a:noFill/>
        </p:spPr>
      </p:pic>
      <p:pic>
        <p:nvPicPr>
          <p:cNvPr id="28680" name="Picture 8" descr="http://www.enl.ee/UserFiles/Image/Organizations/220x220_person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22" y="2852936"/>
            <a:ext cx="2527938" cy="1080120"/>
          </a:xfrm>
          <a:prstGeom prst="rect">
            <a:avLst/>
          </a:prstGeom>
          <a:noFill/>
        </p:spPr>
      </p:pic>
      <p:pic>
        <p:nvPicPr>
          <p:cNvPr id="28682" name="Picture 10" descr="http://www.enl.ee/UserFiles/Image/Organizations/220x220_person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3465" y="404664"/>
            <a:ext cx="2604125" cy="864096"/>
          </a:xfrm>
          <a:prstGeom prst="rect">
            <a:avLst/>
          </a:prstGeom>
          <a:noFill/>
        </p:spPr>
      </p:pic>
      <p:pic>
        <p:nvPicPr>
          <p:cNvPr id="28684" name="Picture 12" descr="http://www.enl.ee/UserFiles/Image/Organizations/220x220_person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6892" y="2852936"/>
            <a:ext cx="2730129" cy="1303016"/>
          </a:xfrm>
          <a:prstGeom prst="rect">
            <a:avLst/>
          </a:prstGeom>
          <a:noFill/>
        </p:spPr>
      </p:pic>
      <p:pic>
        <p:nvPicPr>
          <p:cNvPr id="28686" name="Picture 14" descr="http://www.enl.ee/UserFiles/Image/Organizations/220x220_person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728" y="598958"/>
            <a:ext cx="2665994" cy="2253978"/>
          </a:xfrm>
          <a:prstGeom prst="rect">
            <a:avLst/>
          </a:prstGeom>
          <a:noFill/>
        </p:spPr>
      </p:pic>
      <p:pic>
        <p:nvPicPr>
          <p:cNvPr id="28688" name="Picture 16" descr="http://www.enl.ee/UserFiles/Image/Organizations/220x220_person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1484784"/>
            <a:ext cx="2520278" cy="1512168"/>
          </a:xfrm>
          <a:prstGeom prst="rect">
            <a:avLst/>
          </a:prstGeom>
          <a:noFill/>
        </p:spPr>
      </p:pic>
      <p:pic>
        <p:nvPicPr>
          <p:cNvPr id="28690" name="Picture 18" descr="http://www.enl.ee/UserFiles/Image/Organizations/220x220_person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8138" y="3284983"/>
            <a:ext cx="2122388" cy="1088687"/>
          </a:xfrm>
          <a:prstGeom prst="rect">
            <a:avLst/>
          </a:prstGeom>
          <a:noFill/>
        </p:spPr>
      </p:pic>
      <p:pic>
        <p:nvPicPr>
          <p:cNvPr id="28692" name="Picture 20" descr="http://www.enl.ee/UserFiles/Image/Organizations/220x220_person6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075824"/>
            <a:ext cx="2016224" cy="238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0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2583160"/>
          </a:xfrm>
        </p:spPr>
        <p:txBody>
          <a:bodyPr/>
          <a:lstStyle/>
          <a:p>
            <a:r>
              <a:rPr lang="et-EE" sz="6000" dirty="0" smtClean="0"/>
              <a:t>Kes on aktiivne noor?</a:t>
            </a:r>
            <a:br>
              <a:rPr lang="et-EE" sz="6000" dirty="0" smtClean="0"/>
            </a:br>
            <a:r>
              <a:rPr lang="et-EE" sz="6000" dirty="0" smtClean="0"/>
              <a:t>Millised võimalused on olla aktiivne?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39706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t-EE" b="1" dirty="0" smtClean="0">
                <a:sym typeface="Wingdings" pitchFamily="2" charset="2"/>
              </a:rPr>
              <a:t>Miks on oluline olla aktiivne noor?</a:t>
            </a:r>
            <a:endParaRPr lang="et-EE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700808"/>
            <a:ext cx="6707088" cy="4425355"/>
          </a:xfrm>
        </p:spPr>
        <p:txBody>
          <a:bodyPr/>
          <a:lstStyle/>
          <a:p>
            <a:pPr marL="0" indent="0">
              <a:buNone/>
            </a:pPr>
            <a:endParaRPr lang="et-EE" altLang="et-EE" sz="4000" dirty="0" smtClean="0">
              <a:sym typeface="Wingdings" pitchFamily="2" charset="2"/>
            </a:endParaRPr>
          </a:p>
          <a:p>
            <a:r>
              <a:rPr lang="et-EE" altLang="et-EE" sz="4000" dirty="0" smtClean="0">
                <a:sym typeface="Wingdings" pitchFamily="2" charset="2"/>
              </a:rPr>
              <a:t>Avastada enda tugevused ja nõrkused</a:t>
            </a:r>
            <a:r>
              <a:rPr lang="et-EE" altLang="et-EE" dirty="0">
                <a:sym typeface="Wingdings" pitchFamily="2" charset="2"/>
              </a:rPr>
              <a:t/>
            </a:r>
            <a:br>
              <a:rPr lang="et-EE" altLang="et-EE" dirty="0">
                <a:sym typeface="Wingdings" pitchFamily="2" charset="2"/>
              </a:rPr>
            </a:br>
            <a:endParaRPr lang="et-EE" altLang="et-EE" dirty="0" smtClean="0">
              <a:sym typeface="Wingdings" pitchFamily="2" charset="2"/>
            </a:endParaRPr>
          </a:p>
          <a:p>
            <a:r>
              <a:rPr lang="et-EE" altLang="et-EE" sz="4000" dirty="0" smtClean="0">
                <a:sym typeface="Wingdings" pitchFamily="2" charset="2"/>
              </a:rPr>
              <a:t>Vajadus olla valmis tööturul osalemiseks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36956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et-EE" altLang="et-EE" b="1" dirty="0"/>
              <a:t>Sotsiaalse muutuse agendi paradigma</a:t>
            </a:r>
            <a:endParaRPr lang="et-EE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844824"/>
            <a:ext cx="6707088" cy="4281339"/>
          </a:xfrm>
        </p:spPr>
        <p:txBody>
          <a:bodyPr/>
          <a:lstStyle/>
          <a:p>
            <a:r>
              <a:rPr lang="et-EE" altLang="et-EE" sz="4000" dirty="0" smtClean="0"/>
              <a:t>Noortel on võimalused ja energia viia sisse muudatusi</a:t>
            </a:r>
          </a:p>
          <a:p>
            <a:r>
              <a:rPr lang="et-EE" altLang="et-EE" sz="4000" dirty="0" smtClean="0"/>
              <a:t>Kahjuks puudub noortel piisav teadlikkus</a:t>
            </a:r>
            <a:r>
              <a:rPr lang="et-EE" altLang="et-EE" dirty="0">
                <a:sym typeface="Wingdings" pitchFamily="2" charset="2"/>
              </a:rPr>
              <a:t/>
            </a:r>
            <a:br>
              <a:rPr lang="et-EE" altLang="et-EE" dirty="0">
                <a:sym typeface="Wingdings" pitchFamily="2" charset="2"/>
              </a:rPr>
            </a:br>
            <a:endParaRPr lang="et-EE" dirty="0"/>
          </a:p>
        </p:txBody>
      </p:sp>
      <p:sp>
        <p:nvSpPr>
          <p:cNvPr id="2" name="Smiley Face 1">
            <a:hlinkClick r:id="rId4"/>
          </p:cNvPr>
          <p:cNvSpPr/>
          <p:nvPr/>
        </p:nvSpPr>
        <p:spPr>
          <a:xfrm>
            <a:off x="7884368" y="5874568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4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et-EE" altLang="et-EE" sz="4000" dirty="0"/>
              <a:t>Poliitika on … Mis ta on ?</a:t>
            </a:r>
            <a:endParaRPr lang="en-US" altLang="et-EE" sz="40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13787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Rahvusvaheliste probleemide lahendamine </a:t>
            </a:r>
            <a:r>
              <a:rPr lang="en-US" altLang="et-EE" sz="2400" dirty="0">
                <a:solidFill>
                  <a:schemeClr val="folHlink"/>
                </a:solidFill>
              </a:rPr>
              <a:t>75%</a:t>
            </a:r>
            <a:endParaRPr lang="et-EE" altLang="et-EE" sz="24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Ühiskondlike arengute juhtimine, ohjamine</a:t>
            </a:r>
            <a:r>
              <a:rPr lang="en-US" altLang="et-EE" sz="2400" dirty="0">
                <a:solidFill>
                  <a:schemeClr val="folHlink"/>
                </a:solidFill>
              </a:rPr>
              <a:t> 73%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Erakondade tegevus </a:t>
            </a:r>
            <a:r>
              <a:rPr lang="en-US" altLang="et-EE" sz="2400" dirty="0">
                <a:solidFill>
                  <a:schemeClr val="folHlink"/>
                </a:solidFill>
              </a:rPr>
              <a:t>66%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Sotsiaalsete konfliktide lahendamine </a:t>
            </a:r>
            <a:r>
              <a:rPr lang="en-US" altLang="et-EE" sz="2400" dirty="0">
                <a:solidFill>
                  <a:schemeClr val="folHlink"/>
                </a:solidFill>
              </a:rPr>
              <a:t>64%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Parlamentaarsed arutelud </a:t>
            </a:r>
            <a:r>
              <a:rPr lang="en-US" altLang="et-EE" sz="2400" dirty="0">
                <a:solidFill>
                  <a:schemeClr val="folHlink"/>
                </a:solidFill>
              </a:rPr>
              <a:t>63%</a:t>
            </a:r>
          </a:p>
          <a:p>
            <a:pPr>
              <a:lnSpc>
                <a:spcPct val="80000"/>
              </a:lnSpc>
            </a:pPr>
            <a:endParaRPr lang="et-EE" altLang="et-EE" sz="24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rgbClr val="FF3300"/>
                </a:solidFill>
              </a:rPr>
              <a:t>Parema maailma loomine 38%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Katteta lubadused 38%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rgbClr val="FF9900"/>
                </a:solidFill>
              </a:rPr>
              <a:t>Valimised 35% </a:t>
            </a:r>
            <a:r>
              <a:rPr lang="en-US" altLang="et-EE" sz="2400" dirty="0">
                <a:solidFill>
                  <a:srgbClr val="FF9900"/>
                </a:solidFill>
              </a:rPr>
              <a:t>(</a:t>
            </a:r>
            <a:r>
              <a:rPr lang="et-EE" altLang="et-EE" sz="2400" dirty="0">
                <a:solidFill>
                  <a:srgbClr val="FF9900"/>
                </a:solidFill>
              </a:rPr>
              <a:t>keskmine 53%</a:t>
            </a:r>
            <a:r>
              <a:rPr lang="en-US" altLang="et-EE" sz="2400" dirty="0">
                <a:solidFill>
                  <a:srgbClr val="FF9900"/>
                </a:solidFill>
              </a:rPr>
              <a:t>)</a:t>
            </a:r>
            <a:endParaRPr lang="et-EE" altLang="et-EE" sz="24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endParaRPr lang="et-EE" altLang="et-EE" sz="24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Vastaja jaoks ebaolulised teemad 35%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Korruptsioon 31%</a:t>
            </a:r>
          </a:p>
          <a:p>
            <a:pPr>
              <a:lnSpc>
                <a:spcPct val="80000"/>
              </a:lnSpc>
            </a:pPr>
            <a:r>
              <a:rPr lang="et-EE" altLang="et-EE" sz="2400" dirty="0">
                <a:solidFill>
                  <a:schemeClr val="folHlink"/>
                </a:solidFill>
              </a:rPr>
              <a:t>“Vanade meeste mängud” 21%</a:t>
            </a:r>
            <a:endParaRPr lang="en-US" altLang="et-EE" sz="2400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t-EE" sz="2400" dirty="0" err="1">
                <a:solidFill>
                  <a:srgbClr val="0033CC"/>
                </a:solidFill>
              </a:rPr>
              <a:t>Poliitika</a:t>
            </a:r>
            <a:r>
              <a:rPr lang="en-US" altLang="et-EE" sz="2400" dirty="0">
                <a:solidFill>
                  <a:srgbClr val="0033CC"/>
                </a:solidFill>
              </a:rPr>
              <a:t> on p</a:t>
            </a:r>
            <a:r>
              <a:rPr lang="et-EE" altLang="et-EE" sz="2400" dirty="0">
                <a:solidFill>
                  <a:srgbClr val="0033CC"/>
                </a:solidFill>
              </a:rPr>
              <a:t>arlamentaarne, erakondadesse puutuv, probleeme lahendav, valimistega mitte piirduv. Kuid väheste arvates parema maailma loomine… </a:t>
            </a:r>
          </a:p>
        </p:txBody>
      </p:sp>
    </p:spTree>
    <p:extLst>
      <p:ext uri="{BB962C8B-B14F-4D97-AF65-F5344CB8AC3E}">
        <p14:creationId xmlns:p14="http://schemas.microsoft.com/office/powerpoint/2010/main" val="25476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osalus? (1)</a:t>
            </a:r>
            <a:endParaRPr lang="et-EE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1988840"/>
            <a:ext cx="6563072" cy="4525963"/>
          </a:xfrm>
        </p:spPr>
        <p:txBody>
          <a:bodyPr/>
          <a:lstStyle/>
          <a:p>
            <a:pPr>
              <a:buNone/>
            </a:pPr>
            <a:r>
              <a:rPr lang="et-EE" sz="4000" dirty="0" smtClean="0">
                <a:cs typeface="Tahoma"/>
              </a:rPr>
              <a:t>Osalus on </a:t>
            </a:r>
            <a:r>
              <a:rPr lang="et-EE" sz="4000" b="1" dirty="0" smtClean="0">
                <a:cs typeface="Tahoma"/>
              </a:rPr>
              <a:t>isikliku revolutsiooni algatamine</a:t>
            </a:r>
            <a:r>
              <a:rPr lang="et-EE" sz="4000" dirty="0" smtClean="0">
                <a:cs typeface="Tahoma"/>
              </a:rPr>
              <a:t> selle vastu, mis on maailmas </a:t>
            </a:r>
            <a:r>
              <a:rPr lang="et-EE" sz="4000" u="sng" dirty="0" smtClean="0">
                <a:cs typeface="Tahoma"/>
              </a:rPr>
              <a:t>valesti</a:t>
            </a:r>
            <a:r>
              <a:rPr lang="et-EE" sz="4000" dirty="0" smtClean="0">
                <a:cs typeface="Tahoma"/>
              </a:rPr>
              <a:t> ja selle toetuseks, mis on </a:t>
            </a:r>
            <a:r>
              <a:rPr lang="et-EE" sz="4000" u="sng" dirty="0" smtClean="0">
                <a:cs typeface="Tahoma"/>
              </a:rPr>
              <a:t>puudu</a:t>
            </a:r>
            <a:r>
              <a:rPr lang="et-EE" sz="4000" dirty="0" smtClean="0">
                <a:cs typeface="Tahoma"/>
              </a:rPr>
              <a:t>.</a:t>
            </a:r>
          </a:p>
          <a:p>
            <a:pPr>
              <a:buNone/>
            </a:pPr>
            <a:endParaRPr lang="et-EE" sz="2400" dirty="0" smtClean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82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theme/theme1.xml><?xml version="1.0" encoding="utf-8"?>
<a:theme xmlns:a="http://schemas.openxmlformats.org/drawingml/2006/main" name="ENL2">
  <a:themeElements>
    <a:clrScheme name="EN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NL2">
  <a:themeElements>
    <a:clrScheme name="EN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455</Words>
  <Application>Microsoft Office PowerPoint</Application>
  <PresentationFormat>Ekraaniseanss (4:3)</PresentationFormat>
  <Paragraphs>115</Paragraphs>
  <Slides>22</Slides>
  <Notes>21</Notes>
  <HiddenSlides>0</HiddenSlides>
  <MMClips>0</MMClips>
  <ScaleCrop>false</ScaleCrop>
  <HeadingPairs>
    <vt:vector size="4" baseType="variant">
      <vt:variant>
        <vt:lpstr>Kujundus</vt:lpstr>
      </vt:variant>
      <vt:variant>
        <vt:i4>2</vt:i4>
      </vt:variant>
      <vt:variant>
        <vt:lpstr>Slaidipealkirjad</vt:lpstr>
      </vt:variant>
      <vt:variant>
        <vt:i4>22</vt:i4>
      </vt:variant>
    </vt:vector>
  </HeadingPairs>
  <TitlesOfParts>
    <vt:vector size="24" baseType="lpstr">
      <vt:lpstr>ENL2</vt:lpstr>
      <vt:lpstr>1_ENL2</vt:lpstr>
      <vt:lpstr>PowerPointi esitlus</vt:lpstr>
      <vt:lpstr>PowerPointi esitlus</vt:lpstr>
      <vt:lpstr>PowerPointi esitlus</vt:lpstr>
      <vt:lpstr>PowerPointi esitlus</vt:lpstr>
      <vt:lpstr>Kes on aktiivne noor? Millised võimalused on olla aktiivne?</vt:lpstr>
      <vt:lpstr>Miks on oluline olla aktiivne noor?</vt:lpstr>
      <vt:lpstr>Sotsiaalse muutuse agendi paradigma</vt:lpstr>
      <vt:lpstr>Poliitika on … Mis ta on ?</vt:lpstr>
      <vt:lpstr>Mis on osalus? (1)</vt:lpstr>
      <vt:lpstr>Mis on osalus? (1)</vt:lpstr>
      <vt:lpstr>Mis on osalus? (2)</vt:lpstr>
      <vt:lpstr>Mis on osalus? (3)</vt:lpstr>
      <vt:lpstr>Mis on osalus? (3)</vt:lpstr>
      <vt:lpstr>Mis on osalus? (4)</vt:lpstr>
      <vt:lpstr>Mis on osalus? (5)</vt:lpstr>
      <vt:lpstr>Millised võimalused  selleks on?</vt:lpstr>
      <vt:lpstr>Millised võimalused  selleks on?</vt:lpstr>
      <vt:lpstr>Millised võimalused, millisel tasandil?</vt:lpstr>
      <vt:lpstr>Kui palju osaled ühiskonnas Sina?</vt:lpstr>
      <vt:lpstr>Vote @ 16</vt:lpstr>
      <vt:lpstr>Kasulikke lehti:</vt:lpstr>
      <vt:lpstr>Küsimuste puhul: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</dc:creator>
  <cp:lastModifiedBy>o rmtk</cp:lastModifiedBy>
  <cp:revision>145</cp:revision>
  <dcterms:created xsi:type="dcterms:W3CDTF">2010-09-20T16:08:17Z</dcterms:created>
  <dcterms:modified xsi:type="dcterms:W3CDTF">2016-03-04T10:16:07Z</dcterms:modified>
</cp:coreProperties>
</file>